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57" r:id="rId4"/>
    <p:sldId id="267" r:id="rId5"/>
    <p:sldId id="259" r:id="rId6"/>
    <p:sldId id="260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6" autoAdjust="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fs1.asurite.ad.asu.edu\neuer$\Astrobiology\Lab%20Data\11-Summer\Kim's%20Aggregate%20Counts\Phosphate%20Rolling-Sinking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fs1.asurite.ad.asu.edu\neuer$\Astrobiology\Lab%20Data\11-Summer\Sinking%20Rates-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Aggregate abundance during rotation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855115537028462"/>
          <c:y val="8.5430664916885404E-2"/>
          <c:w val="0.74857302763625133"/>
          <c:h val="0.78432874015748033"/>
        </c:manualLayout>
      </c:layout>
      <c:scatterChart>
        <c:scatterStyle val="lineMarker"/>
        <c:ser>
          <c:idx val="0"/>
          <c:order val="0"/>
          <c:tx>
            <c:v>Replete</c:v>
          </c:tx>
          <c:xVal>
            <c:numRef>
              <c:f>'[Phosphate Rolling-Sinking.xls]agg. abundance rolling bottom'!$K$21:$K$23</c:f>
              <c:numCache>
                <c:formatCode>General</c:formatCode>
                <c:ptCount val="3"/>
                <c:pt idx="0">
                  <c:v>0</c:v>
                </c:pt>
                <c:pt idx="1">
                  <c:v>8</c:v>
                </c:pt>
                <c:pt idx="2">
                  <c:v>24</c:v>
                </c:pt>
              </c:numCache>
            </c:numRef>
          </c:xVal>
          <c:yVal>
            <c:numRef>
              <c:f>'[Phosphate Rolling-Sinking.xls]agg. abundance rolling bottom'!$H$21:$H$23</c:f>
              <c:numCache>
                <c:formatCode>0.00</c:formatCode>
                <c:ptCount val="3"/>
                <c:pt idx="0">
                  <c:v>7574.7289536553935</c:v>
                </c:pt>
                <c:pt idx="1">
                  <c:v>16231.562043547261</c:v>
                </c:pt>
                <c:pt idx="2">
                  <c:v>50858.894403114755</c:v>
                </c:pt>
              </c:numCache>
            </c:numRef>
          </c:yVal>
        </c:ser>
        <c:ser>
          <c:idx val="1"/>
          <c:order val="1"/>
          <c:tx>
            <c:v>P-limited</c:v>
          </c:tx>
          <c:xVal>
            <c:numRef>
              <c:f>'[Phosphate Rolling-Sinking.xls]agg. abundance rolling bottom'!$K$21:$K$23</c:f>
              <c:numCache>
                <c:formatCode>General</c:formatCode>
                <c:ptCount val="3"/>
                <c:pt idx="0">
                  <c:v>0</c:v>
                </c:pt>
                <c:pt idx="1">
                  <c:v>8</c:v>
                </c:pt>
                <c:pt idx="2">
                  <c:v>24</c:v>
                </c:pt>
              </c:numCache>
            </c:numRef>
          </c:xVal>
          <c:yVal>
            <c:numRef>
              <c:f>'[Phosphate Rolling-Sinking.xls]agg. abundance rolling bottom'!$H$25:$H$27</c:f>
              <c:numCache>
                <c:formatCode>0.00</c:formatCode>
                <c:ptCount val="3"/>
                <c:pt idx="0">
                  <c:v>3516.8384427685742</c:v>
                </c:pt>
                <c:pt idx="1">
                  <c:v>12444.197566719575</c:v>
                </c:pt>
                <c:pt idx="2">
                  <c:v>18936.822384138475</c:v>
                </c:pt>
              </c:numCache>
            </c:numRef>
          </c:yVal>
        </c:ser>
        <c:axId val="52094848"/>
        <c:axId val="52101120"/>
      </c:scatterChart>
      <c:valAx>
        <c:axId val="52094848"/>
        <c:scaling>
          <c:orientation val="minMax"/>
          <c:max val="2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 of rolling (h)</a:t>
                </a:r>
              </a:p>
            </c:rich>
          </c:tx>
          <c:layout/>
        </c:title>
        <c:numFmt formatCode="General" sourceLinked="1"/>
        <c:tickLblPos val="nextTo"/>
        <c:crossAx val="52101120"/>
        <c:crosses val="autoZero"/>
        <c:crossBetween val="midCat"/>
        <c:majorUnit val="8"/>
      </c:valAx>
      <c:valAx>
        <c:axId val="521011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aggregates (/ml)</a:t>
                </a:r>
              </a:p>
            </c:rich>
          </c:tx>
          <c:layout/>
        </c:title>
        <c:numFmt formatCode="0.0E+00" sourceLinked="0"/>
        <c:tickLblPos val="nextTo"/>
        <c:crossAx val="52094848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Aggregate sinking after different rolling times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0 hour</c:v>
          </c:tx>
          <c:cat>
            <c:strRef>
              <c:f>Sheet3!$G$1:$J$1</c:f>
              <c:strCache>
                <c:ptCount val="4"/>
                <c:pt idx="0">
                  <c:v>1~10</c:v>
                </c:pt>
                <c:pt idx="1">
                  <c:v>10~40</c:v>
                </c:pt>
                <c:pt idx="2">
                  <c:v>40~80</c:v>
                </c:pt>
                <c:pt idx="3">
                  <c:v>&gt;80</c:v>
                </c:pt>
              </c:strCache>
            </c:strRef>
          </c:cat>
          <c:val>
            <c:numRef>
              <c:f>Sheet3!$G$5:$J$5</c:f>
              <c:numCache>
                <c:formatCode>0.000</c:formatCode>
                <c:ptCount val="4"/>
                <c:pt idx="0">
                  <c:v>7.0714285714285712</c:v>
                </c:pt>
                <c:pt idx="1">
                  <c:v>5.3307692307692314</c:v>
                </c:pt>
                <c:pt idx="2">
                  <c:v>49.5</c:v>
                </c:pt>
                <c:pt idx="3">
                  <c:v>99</c:v>
                </c:pt>
              </c:numCache>
            </c:numRef>
          </c:val>
        </c:ser>
        <c:ser>
          <c:idx val="1"/>
          <c:order val="1"/>
          <c:tx>
            <c:v>8 hours</c:v>
          </c:tx>
          <c:val>
            <c:numRef>
              <c:f>Sheet3!$G$16:$J$16</c:f>
              <c:numCache>
                <c:formatCode>0.000</c:formatCode>
                <c:ptCount val="4"/>
                <c:pt idx="0">
                  <c:v>0.58235294117646974</c:v>
                </c:pt>
                <c:pt idx="1">
                  <c:v>9.1384615384615415</c:v>
                </c:pt>
                <c:pt idx="2">
                  <c:v>99</c:v>
                </c:pt>
                <c:pt idx="3">
                  <c:v>99</c:v>
                </c:pt>
              </c:numCache>
            </c:numRef>
          </c:val>
        </c:ser>
        <c:ser>
          <c:idx val="2"/>
          <c:order val="2"/>
          <c:tx>
            <c:v>24 hours</c:v>
          </c:tx>
          <c:val>
            <c:numRef>
              <c:f>Sheet3!$G$27:$J$27</c:f>
              <c:numCache>
                <c:formatCode>0.000</c:formatCode>
                <c:ptCount val="4"/>
                <c:pt idx="0">
                  <c:v>36.300000000000004</c:v>
                </c:pt>
                <c:pt idx="1">
                  <c:v>-2.4749999999999988</c:v>
                </c:pt>
                <c:pt idx="2">
                  <c:v>-0.15000000000000019</c:v>
                </c:pt>
                <c:pt idx="3">
                  <c:v>-7.7785714285714302</c:v>
                </c:pt>
              </c:numCache>
            </c:numRef>
          </c:val>
        </c:ser>
        <c:axId val="52123520"/>
        <c:axId val="52154368"/>
      </c:barChart>
      <c:catAx>
        <c:axId val="52123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ESD ranges of aggregates (um)</a:t>
                </a:r>
              </a:p>
            </c:rich>
          </c:tx>
          <c:layout/>
        </c:title>
        <c:tickLblPos val="nextTo"/>
        <c:crossAx val="52154368"/>
        <c:crosses val="autoZero"/>
        <c:auto val="1"/>
        <c:lblAlgn val="ctr"/>
        <c:lblOffset val="100"/>
      </c:catAx>
      <c:valAx>
        <c:axId val="521543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Sinking rates of aggregates (cm/d)</a:t>
                </a:r>
              </a:p>
            </c:rich>
          </c:tx>
          <c:layout/>
        </c:title>
        <c:numFmt formatCode="0.0" sourceLinked="0"/>
        <c:tickLblPos val="nextTo"/>
        <c:crossAx val="5212352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AF7B6-FFDB-4616-88B4-914E0D00E7DC}" type="datetimeFigureOut">
              <a:rPr lang="en-US" smtClean="0"/>
              <a:pPr/>
              <a:t>04/11/2012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2FD99-92AA-4DFD-9771-3CB1E6D85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63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2FD99-92AA-4DFD-9771-3CB1E6D852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70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108F-2C31-4026-887A-A4E18E288815}" type="datetimeFigureOut">
              <a:rPr lang="en-US" smtClean="0"/>
              <a:pPr/>
              <a:t>04/11/2012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E4FA22-59B7-462C-8360-7D88CF7EB5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108F-2C31-4026-887A-A4E18E288815}" type="datetimeFigureOut">
              <a:rPr lang="en-US" smtClean="0"/>
              <a:pPr/>
              <a:t>04/11/2012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FA22-59B7-462C-8360-7D88CF7EB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108F-2C31-4026-887A-A4E18E288815}" type="datetimeFigureOut">
              <a:rPr lang="en-US" smtClean="0"/>
              <a:pPr/>
              <a:t>04/11/2012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FA22-59B7-462C-8360-7D88CF7EB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108F-2C31-4026-887A-A4E18E288815}" type="datetimeFigureOut">
              <a:rPr lang="en-US" smtClean="0"/>
              <a:pPr/>
              <a:t>04/11/2012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FA22-59B7-462C-8360-7D88CF7EB5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108F-2C31-4026-887A-A4E18E288815}" type="datetimeFigureOut">
              <a:rPr lang="en-US" smtClean="0"/>
              <a:pPr/>
              <a:t>04/11/2012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E4FA22-59B7-462C-8360-7D88CF7EB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108F-2C31-4026-887A-A4E18E288815}" type="datetimeFigureOut">
              <a:rPr lang="en-US" smtClean="0"/>
              <a:pPr/>
              <a:t>04/11/2012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FA22-59B7-462C-8360-7D88CF7EB5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108F-2C31-4026-887A-A4E18E288815}" type="datetimeFigureOut">
              <a:rPr lang="en-US" smtClean="0"/>
              <a:pPr/>
              <a:t>04/11/2012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FA22-59B7-462C-8360-7D88CF7EB5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108F-2C31-4026-887A-A4E18E288815}" type="datetimeFigureOut">
              <a:rPr lang="en-US" smtClean="0"/>
              <a:pPr/>
              <a:t>04/11/2012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FA22-59B7-462C-8360-7D88CF7EB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108F-2C31-4026-887A-A4E18E288815}" type="datetimeFigureOut">
              <a:rPr lang="en-US" smtClean="0"/>
              <a:pPr/>
              <a:t>04/11/2012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FA22-59B7-462C-8360-7D88CF7EB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108F-2C31-4026-887A-A4E18E288815}" type="datetimeFigureOut">
              <a:rPr lang="en-US" smtClean="0"/>
              <a:pPr/>
              <a:t>04/11/2012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FA22-59B7-462C-8360-7D88CF7EB5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108F-2C31-4026-887A-A4E18E288815}" type="datetimeFigureOut">
              <a:rPr lang="en-US" smtClean="0"/>
              <a:pPr/>
              <a:t>04/11/2012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E4FA22-59B7-462C-8360-7D88CF7EB5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1E108F-2C31-4026-887A-A4E18E288815}" type="datetimeFigureOut">
              <a:rPr lang="en-US" smtClean="0"/>
              <a:pPr/>
              <a:t>04/11/2012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E4FA22-59B7-462C-8360-7D88CF7EB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Kimberly </a:t>
            </a:r>
            <a:r>
              <a:rPr lang="en-US" dirty="0" err="1" smtClean="0"/>
              <a:t>Mohabir</a:t>
            </a:r>
            <a:endParaRPr lang="en-US" dirty="0" smtClean="0"/>
          </a:p>
          <a:p>
            <a:r>
              <a:rPr lang="en-US" dirty="0" smtClean="0"/>
              <a:t>Mentor: Susanne </a:t>
            </a:r>
            <a:r>
              <a:rPr lang="en-US" dirty="0" err="1" smtClean="0"/>
              <a:t>Neuer</a:t>
            </a:r>
            <a:endParaRPr lang="en-US" dirty="0" smtClean="0"/>
          </a:p>
          <a:p>
            <a:r>
              <a:rPr lang="en-US" dirty="0" smtClean="0"/>
              <a:t>School of Life Sciences</a:t>
            </a:r>
          </a:p>
          <a:p>
            <a:r>
              <a:rPr lang="en-US" dirty="0" smtClean="0"/>
              <a:t>Arizona State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Aggregation in Phosphate Limited Versus Replete Cultures of Marine </a:t>
            </a:r>
            <a:r>
              <a:rPr lang="en-US" b="1" i="1" dirty="0" err="1" smtClean="0"/>
              <a:t>Synechococcus</a:t>
            </a:r>
            <a:endParaRPr lang="en-US" dirty="0"/>
          </a:p>
        </p:txBody>
      </p:sp>
      <p:pic>
        <p:nvPicPr>
          <p:cNvPr id="8194" name="Picture 2" descr="Arizona NASA Vertical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76800"/>
            <a:ext cx="1255730" cy="1676400"/>
          </a:xfrm>
          <a:prstGeom prst="rect">
            <a:avLst/>
          </a:prstGeom>
          <a:noFill/>
        </p:spPr>
      </p:pic>
      <p:pic>
        <p:nvPicPr>
          <p:cNvPr id="8196" name="Picture 4" descr="NASA Insignia 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105400"/>
            <a:ext cx="1666875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Biological Carbon Pump</a:t>
            </a:r>
            <a:endParaRPr lang="en-US" dirty="0"/>
          </a:p>
        </p:txBody>
      </p:sp>
      <p:pic>
        <p:nvPicPr>
          <p:cNvPr id="4" name="Content Placeholder 3" descr="microbe-importance_biological_pump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475" y="1609725"/>
            <a:ext cx="4286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5486400" y="2971800"/>
            <a:ext cx="457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 flipV="1">
            <a:off x="5334000" y="2971800"/>
            <a:ext cx="7620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24800" cy="4572000"/>
          </a:xfrm>
        </p:spPr>
        <p:txBody>
          <a:bodyPr/>
          <a:lstStyle/>
          <a:p>
            <a:r>
              <a:rPr lang="en-US" dirty="0" err="1" smtClean="0"/>
              <a:t>Proterozoic</a:t>
            </a:r>
            <a:r>
              <a:rPr lang="en-US" dirty="0" smtClean="0"/>
              <a:t> Ocean</a:t>
            </a:r>
          </a:p>
          <a:p>
            <a:pPr lvl="1"/>
            <a:r>
              <a:rPr lang="en-US" dirty="0" smtClean="0"/>
              <a:t>No eukaryotes present, only prokaryotic primary producers</a:t>
            </a:r>
          </a:p>
          <a:p>
            <a:pPr lvl="2"/>
            <a:r>
              <a:rPr lang="en-US" dirty="0" smtClean="0"/>
              <a:t>Prokaryotic primary producers thought to be the ancestors of today’s cyanobacteria</a:t>
            </a:r>
          </a:p>
          <a:p>
            <a:r>
              <a:rPr lang="en-US" dirty="0" smtClean="0"/>
              <a:t>Use of </a:t>
            </a:r>
            <a:r>
              <a:rPr lang="en-US" i="1" dirty="0" err="1"/>
              <a:t>S</a:t>
            </a:r>
            <a:r>
              <a:rPr lang="en-US" i="1" dirty="0" err="1" smtClean="0"/>
              <a:t>ynechococcus</a:t>
            </a:r>
            <a:r>
              <a:rPr lang="en-US" dirty="0" smtClean="0"/>
              <a:t> as a model organism </a:t>
            </a:r>
          </a:p>
          <a:p>
            <a:endParaRPr lang="en-US" dirty="0"/>
          </a:p>
        </p:txBody>
      </p:sp>
      <p:pic>
        <p:nvPicPr>
          <p:cNvPr id="4" name="Picture 0" descr="Caption_Aggregates retained on 5 um pore-size fil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2590800" cy="243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wdeng5\Desktop\EM\Neuer\SEM\R_sample-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983" y="3618288"/>
            <a:ext cx="2673017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 determine the difference in aggregation and settling rates between nutrient replete and phosphate limited cultures of </a:t>
            </a:r>
            <a:r>
              <a:rPr lang="en-US" sz="4000" i="1" dirty="0" err="1" smtClean="0"/>
              <a:t>Synechococcus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73696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732005"/>
            <a:ext cx="7772400" cy="4572000"/>
          </a:xfrm>
        </p:spPr>
        <p:txBody>
          <a:bodyPr/>
          <a:lstStyle/>
          <a:p>
            <a:r>
              <a:rPr lang="en-US" dirty="0" smtClean="0"/>
              <a:t>Phosphate limited culture vs. replete culture</a:t>
            </a:r>
          </a:p>
          <a:p>
            <a:pPr lvl="1"/>
            <a:r>
              <a:rPr lang="en-US" dirty="0" smtClean="0"/>
              <a:t>3 treatments from each culture </a:t>
            </a:r>
            <a:endParaRPr lang="en-US" dirty="0"/>
          </a:p>
          <a:p>
            <a:pPr lvl="2"/>
            <a:r>
              <a:rPr lang="en-US" dirty="0" smtClean="0"/>
              <a:t>0, 8, and 24 hours of rolling</a:t>
            </a:r>
          </a:p>
          <a:p>
            <a:r>
              <a:rPr lang="en-US" dirty="0" smtClean="0"/>
              <a:t>Settling for 8 hours</a:t>
            </a:r>
          </a:p>
          <a:p>
            <a:r>
              <a:rPr lang="en-US" dirty="0" smtClean="0"/>
              <a:t>Sinking rates, aggregate abundance, and equivalence spherical diameter (ESD) determined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Rol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625166"/>
            <a:ext cx="2438400" cy="187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in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3308" y="4625166"/>
            <a:ext cx="2435710" cy="179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Aggregate Abundance During Rolling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712413707"/>
              </p:ext>
            </p:extLst>
          </p:nvPr>
        </p:nvGraphicFramePr>
        <p:xfrm>
          <a:off x="990600" y="1905000"/>
          <a:ext cx="7086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Settling Experiments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Replete Culture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Phosphate Limited Culture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61766785"/>
              </p:ext>
            </p:extLst>
          </p:nvPr>
        </p:nvGraphicFramePr>
        <p:xfrm>
          <a:off x="914400" y="2247900"/>
          <a:ext cx="373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54362" y="2249255"/>
            <a:ext cx="3731075" cy="388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aggregates sink faster</a:t>
            </a:r>
          </a:p>
          <a:p>
            <a:pPr lvl="1"/>
            <a:r>
              <a:rPr lang="en-US" dirty="0" smtClean="0"/>
              <a:t>Play important role in biological carbon pump</a:t>
            </a:r>
          </a:p>
          <a:p>
            <a:r>
              <a:rPr lang="en-US" dirty="0" smtClean="0"/>
              <a:t>Relatively low settling rates </a:t>
            </a:r>
          </a:p>
          <a:p>
            <a:pPr lvl="1"/>
            <a:r>
              <a:rPr lang="en-US" dirty="0" smtClean="0"/>
              <a:t>small early carbon export in </a:t>
            </a:r>
            <a:r>
              <a:rPr lang="en-US" dirty="0" err="1" smtClean="0"/>
              <a:t>Proterozoic</a:t>
            </a:r>
            <a:r>
              <a:rPr lang="en-US" dirty="0" smtClean="0"/>
              <a:t> Ocean</a:t>
            </a:r>
          </a:p>
          <a:p>
            <a:r>
              <a:rPr lang="en-US" dirty="0" smtClean="0"/>
              <a:t>No difference in aggregation between nutrient limited and replete cultures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572000"/>
          </a:xfrm>
        </p:spPr>
        <p:txBody>
          <a:bodyPr/>
          <a:lstStyle/>
          <a:p>
            <a:r>
              <a:rPr lang="en-US" dirty="0" smtClean="0"/>
              <a:t>Wei Deng and Dr. Susanne </a:t>
            </a:r>
            <a:r>
              <a:rPr lang="en-US" dirty="0" err="1" smtClean="0"/>
              <a:t>Neuer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Neuer</a:t>
            </a:r>
            <a:r>
              <a:rPr lang="en-US" dirty="0" smtClean="0"/>
              <a:t> lab</a:t>
            </a:r>
          </a:p>
          <a:p>
            <a:r>
              <a:rPr lang="en-US" dirty="0" smtClean="0"/>
              <a:t>NASA Space Grant at ASU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2274</TotalTime>
  <Words>216</Words>
  <Application>Microsoft Office PowerPoint</Application>
  <PresentationFormat>On-screen Show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Aggregation in Phosphate Limited Versus Replete Cultures of Marine Synechococcus</vt:lpstr>
      <vt:lpstr>The Biological Carbon Pump</vt:lpstr>
      <vt:lpstr>Background</vt:lpstr>
      <vt:lpstr>Objective</vt:lpstr>
      <vt:lpstr>Methods</vt:lpstr>
      <vt:lpstr>Results: Aggregate Abundance During Rolling</vt:lpstr>
      <vt:lpstr>Results: Settling Experiments</vt:lpstr>
      <vt:lpstr>Conclusions</vt:lpstr>
      <vt:lpstr>Acknowledgements</vt:lpstr>
    </vt:vector>
  </TitlesOfParts>
  <Company>Personal 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Aggregation in Phosphate Limited Versus Replete Cultures of Marine Synechococcus</dc:title>
  <dc:creator>Kimberly Mohabir</dc:creator>
  <cp:lastModifiedBy>kmohabir</cp:lastModifiedBy>
  <cp:revision>81</cp:revision>
  <dcterms:created xsi:type="dcterms:W3CDTF">2012-04-07T00:48:18Z</dcterms:created>
  <dcterms:modified xsi:type="dcterms:W3CDTF">2012-04-11T22:13:43Z</dcterms:modified>
</cp:coreProperties>
</file>